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7" r:id="rId3"/>
    <p:sldId id="371" r:id="rId4"/>
    <p:sldId id="293" r:id="rId5"/>
    <p:sldId id="294" r:id="rId6"/>
    <p:sldId id="295" r:id="rId7"/>
    <p:sldId id="297" r:id="rId8"/>
    <p:sldId id="298" r:id="rId9"/>
    <p:sldId id="334" r:id="rId10"/>
    <p:sldId id="335" r:id="rId11"/>
    <p:sldId id="375" r:id="rId12"/>
    <p:sldId id="383" r:id="rId13"/>
    <p:sldId id="393" r:id="rId14"/>
    <p:sldId id="394" r:id="rId15"/>
    <p:sldId id="386" r:id="rId16"/>
    <p:sldId id="392" r:id="rId17"/>
    <p:sldId id="376" r:id="rId18"/>
    <p:sldId id="338" r:id="rId19"/>
    <p:sldId id="369" r:id="rId20"/>
    <p:sldId id="377" r:id="rId21"/>
    <p:sldId id="370" r:id="rId22"/>
    <p:sldId id="373" r:id="rId23"/>
    <p:sldId id="374" r:id="rId24"/>
    <p:sldId id="380" r:id="rId25"/>
    <p:sldId id="381" r:id="rId26"/>
    <p:sldId id="378" r:id="rId27"/>
    <p:sldId id="364" r:id="rId28"/>
    <p:sldId id="365" r:id="rId29"/>
    <p:sldId id="346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Script # 15, Voice over, graphic design (warm color,</a:t>
            </a:r>
            <a:r>
              <a:rPr lang="en-US" altLang="zh-HK" baseline="0" dirty="0" smtClean="0"/>
              <a:t> pleasant looking)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9FA9-AC8D-4B80-A0E2-59368CAB3185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5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6125" indent="-28575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7763" indent="-22860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8138" indent="-22860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66925" indent="-228600" defTabSz="9239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24125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81325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38525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95725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1069D46-9CE8-4E6F-9238-2DF874A4DE90}" type="slidenum">
              <a:rPr lang="zh-HK" altLang="en-US" smtClean="0">
                <a:latin typeface="Arial" pitchFamily="34" charset="0"/>
                <a:ea typeface="華康楷體(P)-GB5"/>
                <a:cs typeface="華康楷體(P)-GB5"/>
              </a:rPr>
              <a:pPr eaLnBrk="1" hangingPunct="1">
                <a:spcBef>
                  <a:spcPct val="0"/>
                </a:spcBef>
              </a:pPr>
              <a:t>3</a:t>
            </a:fld>
            <a:endParaRPr lang="zh-HK" altLang="en-US" smtClean="0">
              <a:latin typeface="Arial" pitchFamily="34" charset="0"/>
              <a:ea typeface="華康楷體(P)-GB5"/>
              <a:cs typeface="華康楷體(P)-GB5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E61C1-D37D-43AE-8D69-51B1642BD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0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Script # 25, Voice over, graphic design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9FA9-AC8D-4B80-A0E2-59368CAB3185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676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Script # 32, Voice over, graphic design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9FA9-AC8D-4B80-A0E2-59368CAB3185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383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Script # 30, Voice over, graphic design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9FA9-AC8D-4B80-A0E2-59368CAB3185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924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Script # 34, Voice over, graphic design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9FA9-AC8D-4B80-A0E2-59368CAB3185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447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smtClean="0"/>
              <a:t>Script # 39, Voice over, graphic design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9FA9-AC8D-4B80-A0E2-59368CAB3185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3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29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3152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8C63CA-4A62-4BA8-9AE3-B6E78643B8C2}" type="datetime1">
              <a:rPr lang="zh-HK" altLang="en-US" smtClean="0"/>
              <a:t>18/6/2017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6D2C45-4B5B-4CED-AE79-6F02911A216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387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AA794D5-1635-47A6-92FF-3799EC6AAD8D}" type="datetime1">
              <a:rPr lang="zh-HK" altLang="en-US" smtClean="0"/>
              <a:t>18/6/2017</a:t>
            </a:fld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C881C1-E285-4F11-8900-80E3DFDF485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59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25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251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137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33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00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  <p:sldLayoutId id="2147483690" r:id="rId15"/>
    <p:sldLayoutId id="2147483691" r:id="rId16"/>
    <p:sldLayoutId id="2147483694" r:id="rId17"/>
    <p:sldLayoutId id="2147483700" r:id="rId18"/>
    <p:sldLayoutId id="2147483701" r:id="rId19"/>
    <p:sldLayoutId id="214748370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k.wrs.yahoo.com/_ylt=A3OyCpWudzJOy0QAz2e.ygt./SIG=12p9ujhm5/EXP=1311959086/**http:/articles.mercola.com/ImageServer/Public/2006/january/pain2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446" y="1916832"/>
            <a:ext cx="5105400" cy="266429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怎樣支援安老院舍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推行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臨終照顧服務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rPr>
              <a:t>23.06.2017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953000" cy="1202432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鄭寶寶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顧問護師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老年學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6" y="116632"/>
            <a:ext cx="3229768" cy="20822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5" y="2335250"/>
            <a:ext cx="3239267" cy="21554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89040" y="2317825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香港大學行為健康教研</a:t>
            </a:r>
            <a:r>
              <a:rPr lang="zh-HK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田芳女士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寧</a:t>
            </a:r>
            <a:r>
              <a:rPr lang="zh-TW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養照顧的</a:t>
            </a:r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推行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服務發展</a:t>
            </a:r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與挑戰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同工的自我準備</a:t>
            </a:r>
            <a:endParaRPr lang="zh-TW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7944" y="260648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香港老年學會會長</a:t>
            </a:r>
            <a:r>
              <a:rPr lang="en-US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梁萬福醫生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賽馬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會安寧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頌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「安寧在院舍」計劃</a:t>
            </a:r>
            <a:endParaRPr lang="en-US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6" y="4650010"/>
            <a:ext cx="3169283" cy="21128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89040" y="4650010"/>
            <a:ext cx="5047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太陽</a:t>
            </a:r>
            <a:r>
              <a:rPr lang="zh-TW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院舍」計劃 </a:t>
            </a:r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護理技巧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疼痛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便秘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氣喘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噁心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皮膚護理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護理產品之使用</a:t>
            </a:r>
            <a:endParaRPr lang="zh-TW" altLang="zh-HK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84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11560" y="912555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第一次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月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第二次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月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意識推廣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生死正向觀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護理教育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檢視院舍環境配套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實質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支持</a:t>
            </a:r>
            <a:endParaRPr lang="en-US" altLang="zh-H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整體評估結果</a:t>
            </a:r>
            <a:endParaRPr lang="zh-HK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A:</a:t>
            </a:r>
            <a:r>
              <a:rPr lang="en-US" altLang="zh-HK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安老院舍對正向生死觀的關注程度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: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由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30%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54.3%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Part B: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安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老院舍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對體弱院友的護理情況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: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由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74%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83.9%</a:t>
            </a:r>
            <a:endParaRPr lang="en-US" altLang="zh-H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老院舍對嚴重體弱院友在環境及設施</a:t>
            </a:r>
            <a:r>
              <a:rPr lang="zh-TW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1"/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53%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66.8%</a:t>
            </a:r>
            <a:endParaRPr lang="en-US" altLang="zh-H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03648" y="1842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義工親善探訪</a:t>
            </a:r>
            <a:endParaRPr lang="zh-HK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3959"/>
          <a:stretch/>
        </p:blipFill>
        <p:spPr>
          <a:xfrm>
            <a:off x="4932040" y="1533947"/>
            <a:ext cx="3240360" cy="223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向右箭號 9"/>
          <p:cNvSpPr/>
          <p:nvPr/>
        </p:nvSpPr>
        <p:spPr>
          <a:xfrm flipV="1">
            <a:off x="7172250" y="4064991"/>
            <a:ext cx="432048" cy="21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向右箭號 10"/>
          <p:cNvSpPr/>
          <p:nvPr/>
        </p:nvSpPr>
        <p:spPr>
          <a:xfrm flipV="1">
            <a:off x="7019056" y="4905481"/>
            <a:ext cx="432048" cy="21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向右箭號 11"/>
          <p:cNvSpPr/>
          <p:nvPr/>
        </p:nvSpPr>
        <p:spPr>
          <a:xfrm flipV="1">
            <a:off x="1822054" y="6027488"/>
            <a:ext cx="432048" cy="21602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0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994" y="548680"/>
            <a:ext cx="5949255" cy="288032"/>
          </a:xfrm>
        </p:spPr>
        <p:txBody>
          <a:bodyPr/>
          <a:lstStyle/>
          <a:p>
            <a:pPr lvl="0"/>
            <a:r>
              <a:rPr lang="zh-TW" altLang="en-US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疼痛</a:t>
            </a:r>
            <a:endParaRPr lang="zh-HK" altLang="en-US" sz="3600" dirty="0"/>
          </a:p>
        </p:txBody>
      </p:sp>
      <p:pic>
        <p:nvPicPr>
          <p:cNvPr id="2050" name="Picture 2" descr="C:\Users\cpp217\AppData\Local\Microsoft\Windows\Temporary Internet Files\Content.IE5\VHAYEC93\Pain-Scale2--Arvin61r5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3"/>
            <a:ext cx="6336704" cy="21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43608" y="3429000"/>
            <a:ext cx="56276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難於掌握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輕柔按摩手腳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避開患處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心理支持</a:t>
            </a:r>
            <a:r>
              <a:rPr lang="zh-HK" altLang="en-US" sz="28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音樂</a:t>
            </a:r>
            <a:r>
              <a:rPr lang="zh-HK" altLang="en-US" sz="28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分散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注意力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HK" altLang="en-US" sz="28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教導</a:t>
            </a:r>
            <a:r>
              <a:rPr lang="zh-HK" altLang="en-US" sz="28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自我放鬆，可做深呼吸，</a:t>
            </a:r>
            <a:r>
              <a:rPr lang="zh-HK" altLang="en-US" sz="28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協              </a:t>
            </a:r>
            <a:r>
              <a:rPr lang="zh-HK" altLang="en-US" sz="28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助轉換</a:t>
            </a:r>
            <a:r>
              <a:rPr lang="zh-HK" altLang="en-US" sz="28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臥姿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暖敷</a:t>
            </a:r>
            <a:r>
              <a:rPr lang="zh-HK" altLang="en-US" sz="28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en-US" sz="28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針灸</a:t>
            </a:r>
            <a:r>
              <a:rPr lang="en-US" altLang="zh-TW" sz="28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HK" altLang="en-US" sz="28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止痛藥物</a:t>
            </a:r>
            <a:endParaRPr lang="zh-HK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 descr="View Image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70064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7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/>
          <a:stretch/>
        </p:blipFill>
        <p:spPr>
          <a:xfrm>
            <a:off x="2843808" y="4005064"/>
            <a:ext cx="3555952" cy="243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36129"/>
            <a:ext cx="4036191" cy="2850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70" y="4365104"/>
            <a:ext cx="2160240" cy="1996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7200" r="3800"/>
          <a:stretch/>
        </p:blipFill>
        <p:spPr>
          <a:xfrm>
            <a:off x="758307" y="1556792"/>
            <a:ext cx="3836440" cy="2297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298577" y="506835"/>
            <a:ext cx="2755900" cy="646112"/>
          </a:xfrm>
        </p:spPr>
        <p:txBody>
          <a:bodyPr/>
          <a:lstStyle/>
          <a:p>
            <a:pPr algn="ctr"/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itchFamily="34" charset="0"/>
              </a:rPr>
              <a:t>口腔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itchFamily="34" charset="0"/>
              </a:rPr>
              <a:t>清潔</a:t>
            </a:r>
            <a:endParaRPr lang="zh-HK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4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9876" y="188640"/>
            <a:ext cx="7524328" cy="952882"/>
          </a:xfrm>
        </p:spPr>
        <p:txBody>
          <a:bodyPr/>
          <a:lstStyle/>
          <a:p>
            <a:pPr lvl="0" algn="ctr"/>
            <a:r>
              <a:rPr lang="zh-TW" altLang="en-US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皮膚</a:t>
            </a:r>
            <a:r>
              <a:rPr lang="zh-TW" alt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破損</a:t>
            </a:r>
            <a:endParaRPr lang="zh-HK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58416" y="1022656"/>
            <a:ext cx="87060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3333CC"/>
              </a:buClr>
            </a:pPr>
            <a:r>
              <a:rPr lang="zh-TW" alt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誘因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10000"/>
              </a:lnSpc>
              <a:buClr>
                <a:srgbClr val="800080"/>
              </a:buClr>
              <a:buSzPct val="71000"/>
              <a:buFont typeface="Wingdings" pitchFamily="2" charset="2"/>
              <a:buChar char="Ø"/>
            </a:pPr>
            <a:r>
              <a:rPr lang="zh-TW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高齡 </a:t>
            </a:r>
            <a:r>
              <a:rPr lang="en-GB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-&gt; </a:t>
            </a:r>
            <a:r>
              <a:rPr lang="zh-TW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皮膚變薄、缺少彈性</a:t>
            </a:r>
          </a:p>
          <a:p>
            <a:pPr lvl="1">
              <a:lnSpc>
                <a:spcPct val="11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zh-TW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活動障礙 </a:t>
            </a:r>
            <a:r>
              <a:rPr lang="en-GB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-&gt; </a:t>
            </a:r>
            <a:r>
              <a:rPr lang="zh-TW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自我調節體位能力下降</a:t>
            </a:r>
          </a:p>
          <a:p>
            <a:pPr lvl="1">
              <a:lnSpc>
                <a:spcPct val="11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zh-TW" alt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失禁</a:t>
            </a:r>
            <a:r>
              <a:rPr lang="en-GB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-&gt; 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排泄物或汗水會剌激皮膚，令皮膚破損</a:t>
            </a:r>
          </a:p>
          <a:p>
            <a:pPr lvl="1">
              <a:lnSpc>
                <a:spcPct val="11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zh-TW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血液循環不良 </a:t>
            </a:r>
            <a:r>
              <a:rPr lang="en-GB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微血管循環減弱</a:t>
            </a:r>
            <a:endParaRPr lang="en-GB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1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zh-TW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營養不良、</a:t>
            </a:r>
            <a:r>
              <a:rPr lang="zh-TW" alt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瘦弱、慢性</a:t>
            </a:r>
            <a:r>
              <a:rPr lang="zh-TW" alt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疾病如糖尿病、心血管病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1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患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壓瘡者</a:t>
            </a:r>
          </a:p>
        </p:txBody>
      </p:sp>
      <p:pic>
        <p:nvPicPr>
          <p:cNvPr id="8195" name="Picture 3" descr="C:\Users\cpp217\AppData\Local\Microsoft\Windows\Temporary Internet Files\Content.IE5\HP1PGRFZ\LacerationThinSki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04" y="4346643"/>
            <a:ext cx="3785699" cy="2296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7026"/>
            <a:ext cx="3600400" cy="24858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47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mfort Bath fast track 1 title slid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163262" cy="327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www.sageproducts.com/images/bigPhotosN/798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8385">
            <a:off x="3370234" y="1052162"/>
            <a:ext cx="2120549" cy="23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2yjrzz\AppData\Local\Microsoft\Windows\Temporary Internet Files\Content.IE5\OBHR84KX\Antiseptic_Body_Cleansing_Washcloths_Product_Images_PREVIEWS[1]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71201">
            <a:off x="3605405" y="2195858"/>
            <a:ext cx="2017441" cy="24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G_002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48064" y="1124744"/>
            <a:ext cx="3573270" cy="267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739234"/>
          </a:xfrm>
        </p:spPr>
        <p:txBody>
          <a:bodyPr/>
          <a:lstStyle/>
          <a:p>
            <a:pPr algn="ctr"/>
            <a:r>
              <a:rPr lang="zh-TW" altLang="zh-HK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皮膚護理</a:t>
            </a:r>
            <a:endParaRPr lang="zh-TW" altLang="en-US" sz="3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4653136"/>
            <a:ext cx="8376801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Wingdings" panose="05000000000000000000" pitchFamily="2" charset="2"/>
              <a:buChar char="l"/>
            </a:pP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清潔皮膚</a:t>
            </a:r>
            <a:r>
              <a:rPr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舒適</a:t>
            </a:r>
            <a:r>
              <a:rPr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防止體臭</a:t>
            </a:r>
            <a:r>
              <a:rPr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促進血液循環及身體</a:t>
            </a:r>
            <a:r>
              <a:rPr lang="zh-TW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鬆弛</a:t>
            </a:r>
            <a:endParaRPr lang="en-US" altLang="zh-TW" sz="26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1" indent="-514350">
              <a:buFont typeface="Wingdings" panose="05000000000000000000" pitchFamily="2" charset="2"/>
              <a:buChar char="l"/>
            </a:pP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遺尿</a:t>
            </a:r>
            <a:r>
              <a:rPr lang="en-US" altLang="zh-TW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應盡快處理，更換衣服床舖，保持皮膚清潔乾爽</a:t>
            </a:r>
          </a:p>
          <a:p>
            <a:pPr marL="514350" indent="-514350" algn="l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潤膚露</a:t>
            </a:r>
            <a:r>
              <a:rPr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防水護膚膏或防水噴霧</a:t>
            </a:r>
          </a:p>
          <a:p>
            <a:pPr marL="514350" indent="-514350" algn="l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忌用</a:t>
            </a:r>
            <a:r>
              <a:rPr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含酒精成份的護膚</a:t>
            </a:r>
            <a:r>
              <a:rPr lang="zh-TW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用品</a:t>
            </a:r>
            <a:endParaRPr lang="zh-TW" altLang="en-US" sz="2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20072" y="3713566"/>
            <a:ext cx="3163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皮膚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護理產品 </a:t>
            </a:r>
            <a:endParaRPr lang="zh-HK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35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30488"/>
              </p:ext>
            </p:extLst>
          </p:nvPr>
        </p:nvGraphicFramePr>
        <p:xfrm>
          <a:off x="571341" y="447086"/>
          <a:ext cx="8396367" cy="372701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798489"/>
                <a:gridCol w="2798489"/>
                <a:gridCol w="2799389"/>
              </a:tblGrid>
              <a:tr h="70706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皮膚護理 </a:t>
                      </a:r>
                      <a:r>
                        <a:rPr lang="en-US" altLang="zh-TW" sz="32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–</a:t>
                      </a:r>
                      <a:r>
                        <a:rPr lang="zh-TW" altLang="en-US" sz="32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無痛防護膜</a:t>
                      </a:r>
                      <a:endParaRPr lang="zh-TW" sz="32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" u="none" strike="noStrike" dirty="0">
                          <a:effectLst/>
                        </a:rPr>
                        <a:t> </a:t>
                      </a:r>
                      <a:endParaRPr lang="zh-TW" sz="12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8" marR="68568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115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Sting </a:t>
                      </a:r>
                      <a:r>
                        <a:rPr lang="en-US" sz="1600" dirty="0">
                          <a:effectLst/>
                        </a:rPr>
                        <a:t>free skin barrier</a:t>
                      </a:r>
                      <a:endParaRPr lang="zh-TW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pc/ box</a:t>
                      </a:r>
                      <a:endParaRPr lang="zh-TW" sz="16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sting skin barrier</a:t>
                      </a:r>
                      <a:endParaRPr lang="zh-TW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 pc/ box</a:t>
                      </a:r>
                      <a:endParaRPr lang="zh-TW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sting barrier film</a:t>
                      </a:r>
                      <a:endParaRPr lang="zh-TW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pc / box</a:t>
                      </a:r>
                      <a:endParaRPr lang="zh-TW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</a:endParaRPr>
                    </a:p>
                  </a:txBody>
                  <a:tcPr marL="68568" marR="68568" marT="0" marB="0" anchor="ctr"/>
                </a:tc>
              </a:tr>
              <a:tr h="1863535">
                <a:tc gridSpan="3"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kumimoji="0" lang="zh-TW" altLang="zh-HK" sz="2000" b="0" kern="1200" dirty="0" smtClean="0">
                        <a:effectLst/>
                      </a:endParaRPr>
                    </a:p>
                  </a:txBody>
                  <a:tcPr marL="68568" marR="6856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圖片 1" descr="DSC_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7" y="2420888"/>
            <a:ext cx="2620902" cy="161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2" descr="DSC_1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56" y="2422029"/>
            <a:ext cx="2573511" cy="161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5092" y="2697939"/>
            <a:ext cx="354887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3" descr="DSC_10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56" y="4221088"/>
            <a:ext cx="2573511" cy="172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47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830077"/>
            <a:ext cx="9144000" cy="3027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3" t="931" r="17465" b="-931"/>
          <a:stretch/>
        </p:blipFill>
        <p:spPr>
          <a:xfrm>
            <a:off x="3563888" y="3256037"/>
            <a:ext cx="5217460" cy="3435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D:\cpp217\My Documents\End of Life\EOL in C&amp;A photos\P10207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/>
          <a:stretch/>
        </p:blipFill>
        <p:spPr bwMode="auto">
          <a:xfrm>
            <a:off x="395536" y="2474382"/>
            <a:ext cx="2920412" cy="421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矩形 6"/>
          <p:cNvSpPr/>
          <p:nvPr/>
        </p:nvSpPr>
        <p:spPr>
          <a:xfrm>
            <a:off x="539552" y="399753"/>
            <a:ext cx="83529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院舍設備</a:t>
            </a:r>
            <a:endParaRPr lang="en-US" altLang="zh-TW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獨立房間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簡單醫療設備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電動床</a:t>
            </a:r>
            <a:r>
              <a:rPr lang="zh-TW" altLang="en-US" sz="2400" b="1" dirty="0">
                <a:latin typeface="標楷體"/>
                <a:ea typeface="標楷體"/>
              </a:rPr>
              <a:t>、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氧氣機</a:t>
            </a:r>
            <a:r>
              <a:rPr lang="zh-TW" altLang="en-US" sz="2400" b="1" dirty="0">
                <a:latin typeface="標楷體"/>
                <a:ea typeface="標楷體"/>
              </a:rPr>
              <a:t>、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心電圖機</a:t>
            </a:r>
            <a:r>
              <a:rPr lang="zh-TW" altLang="en-US" sz="2400" b="1" dirty="0">
                <a:latin typeface="標楷體"/>
                <a:ea typeface="標楷體"/>
              </a:rPr>
              <a:t>、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痰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機血壓計</a:t>
            </a:r>
            <a:r>
              <a:rPr lang="zh-TW" altLang="en-US" sz="2400" b="1" dirty="0">
                <a:latin typeface="標楷體"/>
                <a:ea typeface="標楷體"/>
              </a:rPr>
              <a:t>、血含氧量計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4794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cpp217\AppData\Local\Microsoft\Windows\Temporary Internet Files\Content.IE5\CTAO5PTF\umbrel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53" y="1589228"/>
            <a:ext cx="3310624" cy="39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10110"/>
            <a:ext cx="1744675" cy="18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11560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dirty="0" smtClean="0">
                <a:latin typeface="Lucida Calligraphy" panose="03010101010101010101" pitchFamily="66" charset="0"/>
                <a:cs typeface="Calibri" panose="020F0502020204030204" pitchFamily="34" charset="0"/>
              </a:rPr>
              <a:t>Rainy day thinking</a:t>
            </a:r>
          </a:p>
          <a:p>
            <a:pPr algn="ctr"/>
            <a:r>
              <a:rPr lang="en-US" altLang="zh-HK" sz="2400" b="1" dirty="0" smtClean="0">
                <a:latin typeface="Lucida Calligraphy" panose="03010101010101010101" pitchFamily="66" charset="0"/>
                <a:cs typeface="Calibri" panose="020F0502020204030204" pitchFamily="34" charset="0"/>
              </a:rPr>
              <a:t>“Hope for the best but prepare for the worst.”</a:t>
            </a:r>
            <a:endParaRPr lang="zh-HK" altLang="en-US" sz="2400" b="1" dirty="0">
              <a:latin typeface="Lucida Calligraphy" panose="03010101010101010101" pitchFamily="66" charset="0"/>
              <a:cs typeface="Calibri" panose="020F050202020403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1540" y="58740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cs typeface="Calibri" panose="020F0502020204030204" pitchFamily="34" charset="0"/>
              </a:rPr>
              <a:t>Predicting needs rather than exact prognostication</a:t>
            </a:r>
            <a:endParaRPr lang="zh-HK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  <a:cs typeface="Calibri" panose="020F050202020403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9512" y="1589228"/>
            <a:ext cx="3744416" cy="2019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r>
              <a:rPr lang="zh-TW" altLang="en-US" sz="48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如何落實</a:t>
            </a:r>
            <a:br>
              <a:rPr lang="zh-TW" altLang="en-US" sz="48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紓緩治療和護理</a:t>
            </a:r>
            <a:br>
              <a:rPr lang="zh-TW" altLang="en-US" sz="48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的實務 </a:t>
            </a:r>
            <a:r>
              <a:rPr lang="en-US" altLang="zh-TW" sz="48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4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8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如何準備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532859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職員培訓</a:t>
            </a:r>
            <a:r>
              <a:rPr lang="en-US" altLang="zh-HK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altLang="zh-TW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zh-TW" altLang="en-US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心理預備</a:t>
            </a:r>
            <a:endParaRPr lang="en-US" altLang="zh-TW" sz="31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zh-TW" altLang="zh-HK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zh-HK" sz="3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正向地面對</a:t>
            </a:r>
            <a:r>
              <a:rPr lang="zh-TW" altLang="zh-HK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生死</a:t>
            </a:r>
            <a:endParaRPr lang="en-US" altLang="zh-TW" sz="3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zh-TW" altLang="zh-HK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zh-HK" sz="3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死亡</a:t>
            </a:r>
            <a:r>
              <a:rPr lang="en-US" altLang="zh-HK" sz="3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zh-TW" altLang="zh-HK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zh-HK" sz="3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關懷臨終病人及其</a:t>
            </a:r>
            <a:r>
              <a:rPr lang="zh-TW" altLang="zh-HK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家屬</a:t>
            </a:r>
            <a:endParaRPr lang="en-US" altLang="zh-TW" sz="3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zh-TW" altLang="zh-HK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推廣</a:t>
            </a:r>
            <a:r>
              <a:rPr lang="zh-TW" altLang="zh-HK" sz="3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舒緩照顧與安撫病人及家人之</a:t>
            </a:r>
            <a:r>
              <a:rPr lang="zh-TW" altLang="zh-HK" sz="31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</a:t>
            </a:r>
            <a:endParaRPr lang="en-US" altLang="zh-TW" sz="31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3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院舍職員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、家屬對紓緩治療認識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zh-TW" altLang="en-US" sz="3100" b="1" dirty="0" smtClean="0">
                <a:latin typeface="標楷體"/>
                <a:ea typeface="標楷體"/>
              </a:rPr>
              <a:t>預設照顧計劃、預設醫療指示、勿作心肺復甦術</a:t>
            </a:r>
            <a:endParaRPr lang="en-US" altLang="zh-TW" sz="3100" b="1" dirty="0" smtClean="0">
              <a:latin typeface="標楷體"/>
              <a:ea typeface="標楷體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zh-TW" altLang="en-US" sz="3100" b="1" dirty="0" smtClean="0">
                <a:solidFill>
                  <a:schemeClr val="tx1"/>
                </a:solidFill>
                <a:latin typeface="標楷體"/>
                <a:ea typeface="標楷體"/>
              </a:rPr>
              <a:t>心理反應</a:t>
            </a:r>
            <a:endParaRPr lang="en-US" altLang="zh-TW" sz="3100" b="1" dirty="0" smtClean="0">
              <a:solidFill>
                <a:schemeClr val="tx1"/>
              </a:solidFill>
              <a:latin typeface="標楷體"/>
              <a:ea typeface="標楷體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醫護</a:t>
            </a: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、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舍職員</a:t>
            </a: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、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家屬、長者 之間溝通</a:t>
            </a:r>
            <a:r>
              <a:rPr lang="en-US" altLang="zh-HK" sz="3200" dirty="0">
                <a:solidFill>
                  <a:srgbClr val="002060"/>
                </a:solidFill>
              </a:rPr>
              <a:t> </a:t>
            </a:r>
            <a:endParaRPr lang="zh-TW" altLang="zh-HK" sz="32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53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15200" cy="86409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何謂好死 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ea typeface="標楷體" pitchFamily="65" charset="-120"/>
              </a:rPr>
              <a:t>Good Death</a:t>
            </a:r>
            <a:endParaRPr lang="zh-HK" altLang="en-US" dirty="0"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13484" y="1844824"/>
            <a:ext cx="3024336" cy="4104456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好死可能是</a:t>
            </a:r>
            <a:r>
              <a:rPr lang="en-US" altLang="zh-TW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在睡夢中過身</a:t>
            </a:r>
            <a:endParaRPr lang="en-US" altLang="zh-TW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無疼痛</a:t>
            </a:r>
            <a:endParaRPr lang="en-US" altLang="zh-TW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無痛苦和牽掛</a:t>
            </a:r>
            <a:endParaRPr lang="en-US" altLang="zh-TW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與神同在</a:t>
            </a:r>
            <a:endParaRPr lang="en-US" altLang="zh-TW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舒服</a:t>
            </a:r>
            <a:endParaRPr lang="en-US" altLang="zh-TW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再無掛慮</a:t>
            </a:r>
            <a:endParaRPr lang="zh-HK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067944" y="1844824"/>
            <a:ext cx="4536504" cy="4104456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不好死可能是</a:t>
            </a:r>
            <a:r>
              <a:rPr lang="en-US" altLang="zh-TW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抵受著不能控制的疼痛</a:t>
            </a:r>
            <a:endParaRPr lang="en-US" altLang="zh-TW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不能自我照顧</a:t>
            </a:r>
            <a:r>
              <a:rPr lang="en-US" altLang="zh-TW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自我表達</a:t>
            </a:r>
            <a:r>
              <a:rPr lang="en-US" altLang="zh-TW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凡事依靠他人</a:t>
            </a:r>
            <a:r>
              <a:rPr lang="en-US" altLang="zh-TW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成為家人的負擔</a:t>
            </a:r>
            <a:endParaRPr lang="en-US" altLang="zh-TW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彌留前的苦難</a:t>
            </a:r>
            <a:endParaRPr lang="en-US" altLang="zh-TW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未能與家人修補關係</a:t>
            </a:r>
            <a:endParaRPr lang="en-US" altLang="zh-TW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延長死亡過程</a:t>
            </a:r>
            <a:endParaRPr lang="en-US" altLang="zh-TW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HK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3484" y="105273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3200" b="1" dirty="0" smtClean="0">
                <a:solidFill>
                  <a:srgbClr val="0070C0"/>
                </a:solidFill>
                <a:ea typeface="標楷體" pitchFamily="65" charset="-120"/>
                <a:cs typeface="+mj-cs"/>
              </a:rPr>
              <a:t>從病者角度的解說</a:t>
            </a:r>
            <a:r>
              <a:rPr lang="en-US" altLang="zh-TW" sz="3200" b="1" dirty="0" smtClean="0">
                <a:solidFill>
                  <a:srgbClr val="0070C0"/>
                </a:solidFill>
                <a:ea typeface="標楷體" pitchFamily="65" charset="-120"/>
                <a:cs typeface="+mj-cs"/>
              </a:rPr>
              <a:t>,</a:t>
            </a:r>
            <a:r>
              <a:rPr lang="zh-TW" altLang="en-US" sz="3200" b="1" dirty="0" smtClean="0">
                <a:solidFill>
                  <a:srgbClr val="0070C0"/>
                </a:solidFill>
                <a:ea typeface="標楷體" pitchFamily="65" charset="-120"/>
                <a:cs typeface="+mj-cs"/>
              </a:rPr>
              <a:t> 可以因人而異</a:t>
            </a:r>
            <a:endParaRPr lang="zh-HK" altLang="en-US" sz="3200" b="1" dirty="0">
              <a:solidFill>
                <a:srgbClr val="0070C0"/>
              </a:solidFill>
              <a:ea typeface="標楷體" pitchFamily="65" charset="-120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2C45-4B5B-4CED-AE79-6F02911A216E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0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C881C1-E285-4F11-8900-80E3DFDF4859}" type="slidenum">
              <a:rPr lang="zh-TW" altLang="en-US" smtClean="0"/>
              <a:pPr/>
              <a:t>20</a:t>
            </a:fld>
            <a:endParaRPr lang="en-US" altLang="zh-TW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88354"/>
            <a:ext cx="4320480" cy="5771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矩形 4"/>
          <p:cNvSpPr/>
          <p:nvPr/>
        </p:nvSpPr>
        <p:spPr>
          <a:xfrm>
            <a:off x="5169061" y="1610216"/>
            <a:ext cx="182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Trajectory</a:t>
            </a:r>
            <a:endParaRPr lang="zh-HK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2080" y="3022164"/>
            <a:ext cx="250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 System  Trajectory</a:t>
            </a:r>
            <a:endParaRPr lang="zh-HK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69061" y="5025727"/>
            <a:ext cx="236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Dementia Trajectory</a:t>
            </a:r>
            <a:endParaRPr lang="zh-HK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32240" y="6216902"/>
            <a:ext cx="135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BMJ. </a:t>
            </a:r>
            <a:r>
              <a:rPr lang="en-US" altLang="zh-HK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(2005 </a:t>
            </a:r>
            <a:r>
              <a:rPr lang="en-US" altLang="zh-HK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HK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1520" y="3512757"/>
            <a:ext cx="4104456" cy="30259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altLang="zh-HK" dirty="0" smtClean="0"/>
          </a:p>
          <a:p>
            <a:r>
              <a:rPr lang="en-US" altLang="zh-HK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Definite Interval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en-US" altLang="zh-HK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Months (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HK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Organ failure</a:t>
            </a:r>
            <a:r>
              <a:rPr lang="en-US" altLang="zh-HK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 months and sudden</a:t>
            </a:r>
            <a:r>
              <a:rPr lang="zh-TW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月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/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突發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)</a:t>
            </a:r>
            <a:endParaRPr lang="en-US" altLang="zh-HK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Dementia</a:t>
            </a:r>
            <a:r>
              <a:rPr lang="en-US" altLang="zh-HK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variable, in months or year</a:t>
            </a:r>
            <a:r>
              <a:rPr lang="zh-TW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/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適合安寧在院舍的晚期病患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1124744"/>
            <a:ext cx="6914877" cy="45259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認知障礙症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腦退化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心臟衰竭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大腦病變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如柏金遜症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慢性氣道阻塞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腫瘤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慢性肝病及肝硬化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慢性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末期腎衰竭</a:t>
            </a:r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C:\Users\cpp217\AppData\Local\Microsoft\Windows\Temporary Internet Files\Content.IE5\CTAO5PTF\mghead_edited-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10" y="4987646"/>
            <a:ext cx="5472608" cy="18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4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合作伙伴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0381" y="134076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保良局福慧護老院 </a:t>
            </a:r>
            <a:r>
              <a:rPr lang="en-US" altLang="zh-TW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(Feb 2017)</a:t>
            </a:r>
          </a:p>
          <a:p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耆康會石圍角護理安老院 </a:t>
            </a:r>
            <a:r>
              <a:rPr lang="en-US" altLang="zh-TW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(Oct 2017)</a:t>
            </a:r>
          </a:p>
          <a:p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圓玄護養院暨長者日間護理中心 </a:t>
            </a:r>
            <a:r>
              <a:rPr lang="en-US" altLang="zh-TW" b="1" dirty="0" smtClean="0">
                <a:solidFill>
                  <a:schemeClr val="tx1"/>
                </a:solidFill>
                <a:latin typeface="+mj-lt"/>
                <a:ea typeface="標楷體" panose="03000509000000000000" pitchFamily="65" charset="-120"/>
              </a:rPr>
              <a:t>(Oct 2017)</a:t>
            </a:r>
            <a:endParaRPr lang="zh-HK" altLang="en-US" b="1" dirty="0">
              <a:solidFill>
                <a:schemeClr val="tx1"/>
              </a:solidFill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cpp217\AppData\Local\Microsoft\Windows\Temporary Internet Files\Content.IE5\85C74EG9\Partnership-page-pictu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88671"/>
            <a:ext cx="3897876" cy="341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34027"/>
          <a:stretch/>
        </p:blipFill>
        <p:spPr>
          <a:xfrm>
            <a:off x="29536" y="-14833"/>
            <a:ext cx="6143251" cy="34015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b="5000"/>
          <a:stretch/>
        </p:blipFill>
        <p:spPr>
          <a:xfrm>
            <a:off x="5868144" y="17909"/>
            <a:ext cx="3308573" cy="41764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" t="15514" r="2037" b="14445"/>
          <a:stretch/>
        </p:blipFill>
        <p:spPr>
          <a:xfrm>
            <a:off x="26253" y="2742353"/>
            <a:ext cx="4307089" cy="409782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2" y="3352825"/>
            <a:ext cx="2555318" cy="3487354"/>
          </a:xfrm>
          <a:prstGeom prst="rect">
            <a:avLst/>
          </a:prstGeom>
        </p:spPr>
      </p:pic>
      <p:pic>
        <p:nvPicPr>
          <p:cNvPr id="1026" name="Picture 2" descr="C:\Users\cpp217\AppData\Local\Microsoft\Windows\Temporary Internet Files\Content.IE5\8YRSPIVJ\thinkin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192139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63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評估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長者晚期的護理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需要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280920" cy="54006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大部份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長者在晚年均有</a:t>
            </a: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多個主要器官功能衰退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的現象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，所以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不可單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從單一系統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的病變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來推斷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護理服務的需要。</a:t>
            </a:r>
          </a:p>
          <a:p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晚期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長者的自我照顧功能嚴重減退，容易引致摔倒、哽塞、壓瘡、尿失禁、便秘、抑鬱 </a:t>
            </a:r>
            <a:r>
              <a:rPr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等情況</a:t>
            </a:r>
            <a:endParaRPr lang="en-US" altLang="zh-TW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計劃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護理措施時應從多方面收集資料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自我照顧功能情況</a:t>
            </a:r>
          </a:p>
          <a:p>
            <a:pPr lvl="1"/>
            <a:r>
              <a:rPr lang="zh-HK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認知情況</a:t>
            </a:r>
          </a:p>
          <a:p>
            <a:pPr lvl="1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主要器官功能情況</a:t>
            </a:r>
          </a:p>
          <a:p>
            <a:pPr lvl="1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長者及家人面對病情的心理狀態</a:t>
            </a:r>
          </a:p>
          <a:p>
            <a:pPr lvl="1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紓緩不適症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狀</a:t>
            </a:r>
            <a:endParaRPr lang="zh-HK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1B9B-4DE8-4772-A11A-0160D71134C4}" type="slidenum">
              <a:rPr lang="zh-HK" altLang="en-US" smtClean="0"/>
              <a:t>24</a:t>
            </a:fld>
            <a:endParaRPr lang="zh-HK" altLang="en-US"/>
          </a:p>
        </p:txBody>
      </p:sp>
      <p:pic>
        <p:nvPicPr>
          <p:cNvPr id="1026" name="Picture 2" descr="C:\Users\cpp217\AppData\Local\Microsoft\Windows\Temporary Internet Files\Content.IE5\CKV4RI62\SAassessmentcyc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592288" cy="24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034337" cy="674792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緊密合作和良好</a:t>
            </a:r>
            <a:r>
              <a:rPr lang="zh-TW" altLang="en-US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溝通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388424" cy="4392613"/>
          </a:xfrm>
        </p:spPr>
        <p:txBody>
          <a:bodyPr/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需家人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參與和專業團隊通力合作，例如：醫生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、社區護士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、院舍同工、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等等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運用專業的知識和技能來紓緩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病者的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不適</a:t>
            </a: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保持有效的良好溝通以協調照顧</a:t>
            </a:r>
          </a:p>
          <a:p>
            <a:endParaRPr lang="zh-TW" altLang="en-US" dirty="0">
              <a:ea typeface="華康方圓體 Std W7" pitchFamily="82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1B9B-4DE8-4772-A11A-0160D71134C4}" type="slidenum">
              <a:rPr lang="zh-HK" altLang="en-US" smtClean="0"/>
              <a:t>25</a:t>
            </a:fld>
            <a:endParaRPr lang="zh-HK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08" y="2336636"/>
            <a:ext cx="3324164" cy="4476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7"/>
            <a:ext cx="5007432" cy="3672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43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1"/>
            <a:ext cx="7315200" cy="72008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治療護理策略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208912" cy="4320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治療護理策略需得到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病者、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家人</a:t>
            </a:r>
            <a:r>
              <a:rPr lang="zh-TW" altLang="en-US" b="1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明白</a:t>
            </a:r>
            <a:r>
              <a:rPr lang="zh-TW" altLang="en-US" b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和認同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，目的是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紓緩病人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不適症狀、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提升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病者生活素質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預前決定關鍵的治療和護理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策略 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2400" b="1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(Advanced</a:t>
            </a:r>
            <a:r>
              <a:rPr lang="zh-TW" altLang="en-US" sz="2400" b="1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Care</a:t>
            </a:r>
            <a:r>
              <a:rPr lang="zh-TW" altLang="en-US" sz="2400" b="1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Planning) </a:t>
            </a:r>
            <a:r>
              <a:rPr lang="zh-TW" altLang="en-US" sz="2400" b="1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包括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lvl="1">
              <a:lnSpc>
                <a:spcPct val="9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管飼的應用</a:t>
            </a:r>
          </a:p>
          <a:p>
            <a:pPr lvl="1">
              <a:lnSpc>
                <a:spcPct val="9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延命藥物的應用</a:t>
            </a:r>
          </a:p>
          <a:p>
            <a:pPr lvl="1">
              <a:lnSpc>
                <a:spcPct val="9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止痛藥物的應用</a:t>
            </a:r>
          </a:p>
          <a:p>
            <a:pPr lvl="1">
              <a:lnSpc>
                <a:spcPct val="9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探訪、陪伴的時間和一些特別的安排</a:t>
            </a:r>
          </a:p>
          <a:p>
            <a:pPr lvl="1">
              <a:lnSpc>
                <a:spcPct val="90000"/>
              </a:lnSpc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勿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予心肺復甦施行 </a:t>
            </a:r>
            <a:r>
              <a: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>
                <a:solidFill>
                  <a:schemeClr val="tx1"/>
                </a:solidFill>
                <a:ea typeface="標楷體" pitchFamily="65" charset="-120"/>
              </a:rPr>
              <a:t>DNACPR</a:t>
            </a: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離世時的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安排</a:t>
            </a:r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1B9B-4DE8-4772-A11A-0160D71134C4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3" name="爆炸 2 2"/>
          <p:cNvSpPr/>
          <p:nvPr/>
        </p:nvSpPr>
        <p:spPr>
          <a:xfrm>
            <a:off x="4207793" y="4265712"/>
            <a:ext cx="4968552" cy="2592288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zh-T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</a:t>
            </a:r>
            <a:r>
              <a:rPr lang="zh-TW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呼吸 </a:t>
            </a: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&gt;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40/min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脈搏</a:t>
            </a: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&gt;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150/min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Symbol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發熱</a:t>
            </a: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&gt;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Symbol"/>
              </a:rPr>
              <a:t>38.5</a:t>
            </a:r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52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個案分享 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陳婆婆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Ca Recto-sigmoid junction with OT done in 2005</a:t>
            </a:r>
          </a:p>
          <a:p>
            <a:r>
              <a:rPr lang="en-US" altLang="zh-HK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Ca Breast with mastectomy done in 2008 </a:t>
            </a:r>
          </a:p>
          <a:p>
            <a:r>
              <a:rPr lang="en-US" altLang="zh-T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MMSE:</a:t>
            </a:r>
            <a:r>
              <a:rPr lang="zh-TW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0/30</a:t>
            </a:r>
            <a:r>
              <a:rPr lang="zh-TW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Mar 2016</a:t>
            </a:r>
          </a:p>
          <a:p>
            <a:r>
              <a:rPr lang="en-US" altLang="zh-HK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G.C. : Poor, only response to simple questioning</a:t>
            </a:r>
          </a:p>
          <a:p>
            <a:r>
              <a:rPr lang="en-US" altLang="zh-HK" dirty="0" smtClean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Poor appetite, sips of chocolate milk only, total dependent, bed bound</a:t>
            </a:r>
          </a:p>
          <a:p>
            <a:r>
              <a:rPr lang="en-US" altLang="zh-TW" dirty="0">
                <a:solidFill>
                  <a:srgbClr val="002060"/>
                </a:solidFill>
                <a:latin typeface="+mn-lt"/>
              </a:rPr>
              <a:t>Frequent admission to hospital</a:t>
            </a:r>
          </a:p>
          <a:p>
            <a:endParaRPr lang="zh-HK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cpp217\AppData\Local\Microsoft\Windows\Temporary Internet Files\Content.IE5\8YRSPIVJ\Han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44888"/>
            <a:ext cx="2161024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5373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04606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個案分享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88632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社康護士介入</a:t>
            </a:r>
            <a:r>
              <a:rPr lang="en-US" altLang="zh-TW" sz="2400" dirty="0">
                <a:latin typeface="+mn-lt"/>
              </a:rPr>
              <a:t>(Case finder)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HK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病人孫子</a:t>
            </a:r>
            <a:r>
              <a:rPr lang="en-US" altLang="zh-TW" sz="2400" dirty="0" smtClean="0">
                <a:latin typeface="+mn-lt"/>
              </a:rPr>
              <a:t>:</a:t>
            </a:r>
            <a:r>
              <a:rPr lang="zh-TW" altLang="en-US" sz="2400" dirty="0" smtClean="0">
                <a:latin typeface="+mn-lt"/>
              </a:rPr>
              <a:t> </a:t>
            </a:r>
            <a:r>
              <a:rPr lang="en-US" altLang="zh-HK" sz="2400" dirty="0" smtClean="0">
                <a:latin typeface="+mn-lt"/>
              </a:rPr>
              <a:t>opted for </a:t>
            </a:r>
            <a:r>
              <a:rPr lang="en-US" altLang="zh-H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comfort care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纾緩照顧</a:t>
            </a:r>
            <a:r>
              <a:rPr lang="en-US" altLang="zh-HK" sz="2400" dirty="0" smtClean="0">
                <a:latin typeface="+mn-lt"/>
              </a:rPr>
              <a:t>during patient’s end stage of life instead of suffering from terminal illness</a:t>
            </a: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安排與</a:t>
            </a:r>
            <a:r>
              <a:rPr lang="en-US" altLang="zh-TW" sz="2400" b="1" dirty="0" smtClean="0">
                <a:latin typeface="+mn-lt"/>
                <a:ea typeface="標楷體" panose="03000509000000000000" pitchFamily="65" charset="-120"/>
              </a:rPr>
              <a:t>C</a:t>
            </a:r>
            <a:r>
              <a:rPr lang="en-US" altLang="zh-TW" sz="2400" b="1" dirty="0" smtClean="0">
                <a:latin typeface="+mn-lt"/>
              </a:rPr>
              <a:t>GAT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醫生會面並簽署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latin typeface="+mn-lt"/>
              </a:rPr>
              <a:t>DNACPR</a:t>
            </a:r>
            <a:r>
              <a:rPr lang="en-US" altLang="zh-TW" sz="2400" b="1" dirty="0"/>
              <a:t> 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勿作心肺復甦術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非住院病人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2400" b="1" dirty="0" smtClean="0">
                <a:latin typeface="+mn-lt"/>
              </a:rPr>
              <a:t>opts for </a:t>
            </a:r>
            <a:r>
              <a:rPr lang="en-US" altLang="zh-TW" sz="2400" b="1" dirty="0" smtClean="0">
                <a:latin typeface="+mn-lt"/>
              </a:rPr>
              <a:t>DNACPR 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勿作心肺復甦術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),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在病人不能進食期間都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不要胃管飼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靜脈點滴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安寧在院舍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小組護士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密切觀察病人狀況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有需要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轉入安寧房間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康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護士會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經常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與病者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接觸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保持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良好的溝通和了解病者健康的進展，因應病情來釐訂護理計劃。</a:t>
            </a:r>
          </a:p>
          <a:p>
            <a:r>
              <a:rPr lang="zh-TW" altLang="en-US" sz="2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在最後階段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院舍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小組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社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康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護士保持密切聯繫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盡快通知急症室安排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病人在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急症室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在沒有</a:t>
            </a:r>
            <a:r>
              <a:rPr lang="zh-TW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作心肺復甦</a:t>
            </a:r>
            <a:r>
              <a:rPr lang="zh-TW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術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情況下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安靜地證實</a:t>
            </a:r>
            <a:r>
              <a:rPr lang="zh-TW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死亡</a:t>
            </a:r>
            <a:endParaRPr lang="en-US" altLang="zh-TW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338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11242"/>
          </a:xfrm>
        </p:spPr>
        <p:txBody>
          <a:bodyPr/>
          <a:lstStyle/>
          <a:p>
            <a:pPr algn="ctr"/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如何支持病者及家人方法</a:t>
            </a:r>
            <a:endParaRPr lang="zh-HK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4824536"/>
          </a:xfrm>
        </p:spPr>
        <p:txBody>
          <a:bodyPr>
            <a:normAutofit/>
          </a:bodyPr>
          <a:lstStyle/>
          <a:p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以關顧的態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度面對家人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，如實解釋病者近況和對治療的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效果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主動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找合適時機與家屬溝通</a:t>
            </a:r>
            <a:r>
              <a:rPr lang="en-US" altLang="zh-TW" sz="2600" b="1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 對院友的關注和處理安排</a:t>
            </a:r>
            <a:endParaRPr lang="en-US" altLang="zh-TW" sz="2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認同</a:t>
            </a:r>
            <a:r>
              <a:rPr lang="zh-TW" altLang="en-US" sz="2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體諒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病者及家屬的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情緒反應</a:t>
            </a:r>
          </a:p>
          <a:p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過程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聆聽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適度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陪伴及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接觸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院舍安排追思會</a:t>
            </a:r>
            <a:endParaRPr lang="zh-HK" alt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4328" y="6453336"/>
            <a:ext cx="822960" cy="228600"/>
          </a:xfrm>
        </p:spPr>
        <p:txBody>
          <a:bodyPr/>
          <a:lstStyle/>
          <a:p>
            <a:fld id="{E28C1B9B-4DE8-4772-A11A-0160D71134C4}" type="slidenum">
              <a:rPr lang="zh-HK" altLang="en-US" smtClean="0"/>
              <a:t>29</a:t>
            </a:fld>
            <a:endParaRPr lang="zh-HK" altLang="en-US"/>
          </a:p>
        </p:txBody>
      </p:sp>
      <p:pic>
        <p:nvPicPr>
          <p:cNvPr id="11267" name="Picture 3" descr="C:\Users\cpp217\AppData\Local\Microsoft\Windows\Temporary Internet Files\Content.IE5\VHAYEC93\suppory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4" b="96113" l="708" r="97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213186" cy="28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pp217\AppData\Local\Microsoft\Windows\Temporary Internet Files\Content.IE5\CKV4RI62\peaceful__wallpaper__by_elymnesis-d4x32n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95537" y="980728"/>
            <a:ext cx="8402640" cy="5877272"/>
          </a:xfrm>
        </p:spPr>
        <p:txBody>
          <a:bodyPr>
            <a:normAutofit/>
          </a:bodyPr>
          <a:lstStyle/>
          <a:p>
            <a:pPr marL="0" indent="0"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“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四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道人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生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” 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  </a:t>
            </a: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台灣國立成功大學 </a:t>
            </a:r>
            <a:r>
              <a:rPr lang="en-US" altLang="zh-TW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-</a:t>
            </a:r>
            <a:r>
              <a:rPr lang="zh-TW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趙可式教授</a:t>
            </a:r>
            <a:r>
              <a:rPr lang="en-US" altLang="zh-TW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)</a:t>
            </a: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道謝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道愛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道歉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道別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lvl="1">
              <a:buClr>
                <a:schemeClr val="bg2">
                  <a:lumMod val="25000"/>
                </a:schemeClr>
              </a:buClr>
              <a:defRPr/>
            </a:pPr>
            <a:endParaRPr lang="en-US" altLang="zh-TW" sz="2400" b="1" dirty="0" smtClean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標楷體" pitchFamily="65" charset="-120"/>
              </a:rPr>
              <a:t>安寧療護服務範疇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標楷體" pitchFamily="65" charset="-120"/>
            </a:endParaRPr>
          </a:p>
          <a:p>
            <a:pPr lvl="1"/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標楷體" pitchFamily="65" charset="-120"/>
              </a:rPr>
              <a:t>安寧住院照顧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標楷體" pitchFamily="65" charset="-120"/>
            </a:endParaRPr>
          </a:p>
          <a:p>
            <a:pPr lvl="1"/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標楷體" pitchFamily="65" charset="-120"/>
              </a:rPr>
              <a:t>安寧家居護理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標楷體" pitchFamily="65" charset="-120"/>
            </a:endParaRPr>
          </a:p>
          <a:p>
            <a:pPr lvl="1"/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標楷體" pitchFamily="65" charset="-120"/>
              </a:rPr>
              <a:t>安寧共同照顧</a:t>
            </a: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標楷體" pitchFamily="65" charset="-120"/>
            </a:endParaRPr>
          </a:p>
          <a:p>
            <a:pPr lvl="1">
              <a:defRPr/>
            </a:pPr>
            <a:endParaRPr lang="en-US" altLang="zh-TW" sz="2400" b="1" dirty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zh-HK" altLang="en-US" sz="2000" b="1" dirty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0" y="0"/>
            <a:ext cx="9169188" cy="879630"/>
          </a:xfrm>
          <a:prstGeom prst="rect">
            <a:avLst/>
          </a:prstGeom>
          <a:solidFill>
            <a:schemeClr val="bg2"/>
          </a:solidFill>
          <a:ex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信念</a:t>
            </a:r>
            <a:r>
              <a:rPr lang="en-US" altLang="zh-TW" sz="4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zh-HK" alt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圖片 4" descr="thumbnailCA635I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63" y="4614664"/>
            <a:ext cx="2856093" cy="224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cpp217\AppData\Local\Microsoft\Windows\Temporary Internet Files\Content.IE5\8YRSPIVJ\Maasai-Mara-Typical-Scener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195736" y="508518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endParaRPr lang="zh-HK" altLang="en-US" sz="7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6000" y="10527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HK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天為生命定壽</a:t>
            </a:r>
            <a:r>
              <a:rPr lang="zh-HK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HK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HK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人為</a:t>
            </a:r>
            <a:r>
              <a:rPr lang="zh-HK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生命賦意義</a:t>
            </a:r>
          </a:p>
          <a:p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HK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引述</a:t>
            </a:r>
            <a:r>
              <a:rPr lang="zh-HK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善寧會</a:t>
            </a:r>
            <a:r>
              <a:rPr lang="zh-HK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箴言</a:t>
            </a:r>
            <a:r>
              <a:rPr lang="en-US" altLang="zh-HK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806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72500" cy="504056"/>
          </a:xfrm>
        </p:spPr>
        <p:txBody>
          <a:bodyPr>
            <a:noAutofit/>
          </a:bodyPr>
          <a:lstStyle/>
          <a:p>
            <a:pPr algn="ctr"/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Hong Kong Mortality Data </a:t>
            </a:r>
            <a:r>
              <a:rPr lang="en-US" altLang="zh-H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(Department of Health, 2010)</a:t>
            </a:r>
            <a:endParaRPr lang="zh-HK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70708"/>
              </p:ext>
            </p:extLst>
          </p:nvPr>
        </p:nvGraphicFramePr>
        <p:xfrm>
          <a:off x="467544" y="836712"/>
          <a:ext cx="8274400" cy="522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736304"/>
                <a:gridCol w="1647563"/>
                <a:gridCol w="3458485"/>
              </a:tblGrid>
              <a:tr h="593669">
                <a:tc>
                  <a:txBody>
                    <a:bodyPr/>
                    <a:lstStyle/>
                    <a:p>
                      <a:endParaRPr lang="zh-HK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Cause of Death</a:t>
                      </a:r>
                      <a:endParaRPr lang="zh-HK" alt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No. of Registered Deaths</a:t>
                      </a:r>
                      <a:endParaRPr lang="zh-HK" alt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Proportionate Mortality </a:t>
                      </a:r>
                    </a:p>
                    <a:p>
                      <a:pPr algn="ctr"/>
                      <a:r>
                        <a:rPr lang="en-US" altLang="zh-HK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(as % of total no. of Registered</a:t>
                      </a:r>
                      <a:r>
                        <a:rPr lang="en-US" altLang="zh-HK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Deaths)</a:t>
                      </a:r>
                      <a:endParaRPr lang="zh-HK" alt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Malignant Neoplasms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腫瘤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12,833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31.3%</a:t>
                      </a:r>
                      <a:endParaRPr lang="zh-HK" altLang="en-US" sz="15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Heart</a:t>
                      </a:r>
                      <a:r>
                        <a:rPr lang="en-US" altLang="zh-HK" sz="15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Disease</a:t>
                      </a:r>
                      <a:r>
                        <a:rPr lang="zh-TW" altLang="en-US" sz="15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心臟病</a:t>
                      </a:r>
                      <a:r>
                        <a:rPr lang="en-US" altLang="zh-TW" sz="15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6,405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15.6%</a:t>
                      </a:r>
                      <a:endParaRPr lang="zh-HK" altLang="en-US" sz="15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Pneumonia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肺炎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5,242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12.8%</a:t>
                      </a:r>
                      <a:endParaRPr lang="zh-HK" altLang="en-US" sz="15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Cerebrovascular</a:t>
                      </a:r>
                      <a:r>
                        <a:rPr lang="en-US" altLang="zh-HK" sz="15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Disease</a:t>
                      </a:r>
                      <a:r>
                        <a:rPr lang="zh-TW" altLang="en-US" sz="15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心血管病</a:t>
                      </a:r>
                      <a:r>
                        <a:rPr lang="en-US" altLang="zh-TW" sz="15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3,448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8.4%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External causes of morbidity &amp; mortality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外在因素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1,924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4.7%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Chronic Lower Respiratory Disease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下呼吸道病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1,908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4.6%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Renal Disease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腎病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1,448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3.5%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Septicaemia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敗血症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727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1.8%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Dementia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認知障礙症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640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1.6%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Diabetes Mellitus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糖尿病</a:t>
                      </a:r>
                      <a:r>
                        <a:rPr lang="en-US" altLang="zh-TW" sz="15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493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1.2%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11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All Other</a:t>
                      </a:r>
                      <a:r>
                        <a:rPr lang="en-US" altLang="zh-HK" sz="15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causes</a:t>
                      </a:r>
                      <a:r>
                        <a:rPr lang="zh-TW" altLang="en-US" sz="15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5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5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其他</a:t>
                      </a:r>
                      <a:r>
                        <a:rPr lang="en-US" altLang="zh-TW" sz="15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zh-HK" altLang="en-US" sz="15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5,966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14.5%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7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HK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zh-HK" altLang="en-US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41,034</a:t>
                      </a:r>
                      <a:endParaRPr lang="zh-HK" altLang="en-US" sz="1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5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100%</a:t>
                      </a:r>
                      <a:endParaRPr lang="zh-HK" altLang="en-US" sz="15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E8F-AA3F-4EA9-94D6-EC8E3BA2E4AE}" type="slidenum">
              <a:rPr lang="zh-HK" altLang="en-US" smtClean="0">
                <a:solidFill>
                  <a:prstClr val="black"/>
                </a:solidFill>
              </a:rPr>
              <a:pPr/>
              <a:t>4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839997" cy="604867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E8F-AA3F-4EA9-94D6-EC8E3BA2E4AE}" type="slidenum">
              <a:rPr lang="zh-HK" altLang="en-US" smtClean="0">
                <a:solidFill>
                  <a:prstClr val="black"/>
                </a:solidFill>
              </a:rPr>
              <a:pPr/>
              <a:t>5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3338" cy="514220"/>
          </a:xfrm>
        </p:spPr>
        <p:txBody>
          <a:bodyPr>
            <a:noAutofit/>
          </a:bodyPr>
          <a:lstStyle/>
          <a:p>
            <a:pPr algn="ctr"/>
            <a:r>
              <a:rPr lang="en-US" altLang="zh-HK" sz="3600" dirty="0" smtClean="0">
                <a:ea typeface="Adobe 繁黑體 Std B" panose="020B0700000000000000" pitchFamily="34" charset="-120"/>
              </a:rPr>
              <a:t>PRESS RELEASE</a:t>
            </a:r>
            <a:endParaRPr lang="zh-HK" altLang="en-US" sz="3600" dirty="0"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528" y="1052736"/>
            <a:ext cx="8568952" cy="424847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衞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生署數字指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本港死在醫院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的比率由</a:t>
            </a:r>
            <a:r>
              <a:rPr lang="en-US" altLang="zh-TW" sz="2000" b="1" dirty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2010</a:t>
            </a:r>
            <a:r>
              <a:rPr lang="zh-TW" altLang="en-US" sz="2000" b="1" dirty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年</a:t>
            </a:r>
            <a:r>
              <a:rPr lang="zh-TW" altLang="en-US" sz="2000" b="1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的</a:t>
            </a:r>
            <a:r>
              <a:rPr lang="en-US" altLang="zh-TW" sz="2000" b="1" dirty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92.9</a:t>
            </a:r>
            <a:r>
              <a:rPr lang="en-US" altLang="zh-TW" sz="2000" b="1" dirty="0" smtClean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% </a:t>
            </a:r>
            <a:r>
              <a:rPr lang="zh-TW" altLang="en-US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去年的</a:t>
            </a:r>
            <a:r>
              <a:rPr lang="en-US" altLang="zh-TW" sz="2000" b="1" dirty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94.6%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，靈實護養院駐院醫生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朱偉正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直言，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香港死在醫院的比率是世界最高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，在英美比率低於</a:t>
            </a:r>
            <a:r>
              <a:rPr lang="en-US" altLang="zh-TW" sz="2000" b="1" dirty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75%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，令香港的醫療體系不勝負荷故靈實希望當局擴展終老服務的院舍，這除可令末期病長者不用不斷往返醫院接受無意義急救折騰，亦可節省醫療資源。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2000" dirty="0" smtClean="0"/>
          </a:p>
          <a:p>
            <a:r>
              <a:rPr lang="en-US" altLang="zh-HK" sz="2000" dirty="0">
                <a:latin typeface="Calibri" panose="020F0502020204030204" pitchFamily="34" charset="0"/>
              </a:rPr>
              <a:t>Till 2012, Hong Kong people die in Hospital is progressively increased from </a:t>
            </a:r>
            <a:r>
              <a:rPr lang="en-US" altLang="zh-HK" sz="2000" dirty="0">
                <a:solidFill>
                  <a:srgbClr val="FF0000"/>
                </a:solidFill>
                <a:latin typeface="Calibri" panose="020F0502020204030204" pitchFamily="34" charset="0"/>
              </a:rPr>
              <a:t>92.9%</a:t>
            </a:r>
            <a:r>
              <a:rPr lang="en-US" altLang="zh-HK" sz="2000" dirty="0">
                <a:latin typeface="Calibri" panose="020F0502020204030204" pitchFamily="34" charset="0"/>
              </a:rPr>
              <a:t> in 2010 to </a:t>
            </a:r>
            <a:r>
              <a:rPr lang="en-US" altLang="zh-HK" sz="2000" dirty="0">
                <a:solidFill>
                  <a:srgbClr val="FF0000"/>
                </a:solidFill>
                <a:latin typeface="Calibri" panose="020F0502020204030204" pitchFamily="34" charset="0"/>
              </a:rPr>
              <a:t>94.6%</a:t>
            </a:r>
            <a:r>
              <a:rPr lang="en-US" altLang="zh-HK" sz="2000" dirty="0">
                <a:latin typeface="Calibri" panose="020F0502020204030204" pitchFamily="34" charset="0"/>
              </a:rPr>
              <a:t>, which is significant higher comparatively with the rate in Western countries.</a:t>
            </a:r>
          </a:p>
          <a:p>
            <a:r>
              <a:rPr lang="en-US" altLang="zh-HK" sz="2000" dirty="0">
                <a:latin typeface="Calibri" panose="020F0502020204030204" pitchFamily="34" charset="0"/>
              </a:rPr>
              <a:t>This common practice is increasing hospital workload as well as increase the critically ill patient discomfort and distress in their last few days of life</a:t>
            </a:r>
          </a:p>
          <a:p>
            <a:pPr marL="0" indent="0" algn="r">
              <a:buNone/>
            </a:pPr>
            <a:endParaRPr lang="en-US" altLang="zh-HK" sz="1000" dirty="0" smtClean="0"/>
          </a:p>
          <a:p>
            <a:pPr marL="0" indent="0" algn="r">
              <a:buNone/>
            </a:pPr>
            <a:r>
              <a:rPr lang="en-US" altLang="zh-HK" sz="2000" dirty="0" smtClean="0"/>
              <a:t>Apply </a:t>
            </a:r>
            <a:r>
              <a:rPr lang="en-US" altLang="zh-HK" sz="2000" dirty="0"/>
              <a:t>Daily, 24.11.2013</a:t>
            </a:r>
            <a:endParaRPr lang="zh-HK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E8F-AA3F-4EA9-94D6-EC8E3BA2E4AE}" type="slidenum">
              <a:rPr lang="zh-HK" altLang="en-US" smtClean="0">
                <a:solidFill>
                  <a:prstClr val="black"/>
                </a:solidFill>
              </a:rPr>
              <a:pPr/>
              <a:t>6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3338" cy="413037"/>
          </a:xfrm>
        </p:spPr>
        <p:txBody>
          <a:bodyPr>
            <a:noAutofit/>
          </a:bodyPr>
          <a:lstStyle/>
          <a:p>
            <a:pPr algn="ctr"/>
            <a:r>
              <a:rPr lang="en-US" altLang="zh-HK" sz="3600" dirty="0" smtClean="0">
                <a:ea typeface="Adobe Gothic Std B" panose="020B0800000000000000" pitchFamily="34" charset="-128"/>
              </a:rPr>
              <a:t>PRESS RELEASE 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528" y="764704"/>
            <a:ext cx="8608544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TW" dirty="0"/>
              <a:t>【</a:t>
            </a:r>
            <a:r>
              <a:rPr lang="zh-TW" altLang="en-US" dirty="0"/>
              <a:t>本報訊</a:t>
            </a:r>
            <a:r>
              <a:rPr lang="en-US" altLang="zh-TW" dirty="0"/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每年四萬幾香港人難得「好死」，醫療資源短缺是個大問題。</a:t>
            </a:r>
            <a:r>
              <a:rPr lang="zh-TW" altLang="en-US" sz="18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香港靈實護養院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首創終老院舍計劃時，政府曾發信警告要調查靈實有否牴觸法例，後來不了 了之。但靈實推出計劃後無法加聘人手，全靠員工自願額外付出；例如有院友離世時，兩位駐院醫生常半夜也要</a:t>
            </a:r>
            <a:r>
              <a:rPr lang="en-US" altLang="zh-TW" sz="1800" b="1" dirty="0">
                <a:solidFill>
                  <a:srgbClr val="C00000"/>
                </a:solidFill>
                <a:latin typeface="+mn-lt"/>
                <a:ea typeface="標楷體" panose="03000509000000000000" pitchFamily="65" charset="-120"/>
              </a:rPr>
              <a:t>on call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來簽死因證明，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年來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12.5</a:t>
            </a:r>
            <a:r>
              <a:rPr lang="en-US" altLang="zh-TW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逝世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院友（約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人）在院內過身。</a:t>
            </a:r>
            <a:b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這計劃通常由醫護人員選身體狀況穩定、或再入院都無額外益處的長者， 向家屬提議參加，亦有家屬或長者不想再在醫院折騰主動提出；但遇上如突然氣喘、骨折、其他可逆轉的毛病，入醫院益處大，仍會送院。據院方統計，沒參與這計 劃的長者，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臨終最後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日的入院日數平均為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日，而參加者則是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以公立醫院每張病床日均成本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2,847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元計，每名終老院舍的長者就為醫療體系節 省了四萬元。食衞局回應指只重申醫管局轄下有舒緩治療服務，未有正面回應會否發展環境更佳的終老療養院或資助相關機構。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E8F-AA3F-4EA9-94D6-EC8E3BA2E4AE}" type="slidenum">
              <a:rPr lang="zh-HK" altLang="en-US" smtClean="0">
                <a:solidFill>
                  <a:prstClr val="black"/>
                </a:solidFill>
              </a:rPr>
              <a:pPr/>
              <a:t>7</a:t>
            </a:fld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27984" y="4653136"/>
            <a:ext cx="4491687" cy="19620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星期日專題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讓病重長者出院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善終之家供入住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走得有尊嚴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Apple Daily: Sunday Documentary</a:t>
            </a:r>
          </a:p>
          <a:p>
            <a:pPr algn="ctr"/>
            <a:r>
              <a:rPr lang="en-US" altLang="zh-HK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Early Discharge, Live at home care environment, Die with Dignity</a:t>
            </a:r>
          </a:p>
          <a:p>
            <a:pPr algn="r"/>
            <a:r>
              <a:rPr lang="en-US" altLang="zh-HK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HK" sz="15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24.11.2013</a:t>
            </a:r>
          </a:p>
          <a:p>
            <a:pPr algn="r"/>
            <a:r>
              <a:rPr lang="en-US" altLang="zh-HK" sz="135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httP:www.hk.apply.nextmedia.com</a:t>
            </a:r>
            <a:endParaRPr lang="zh-HK" altLang="en-US" sz="1350" dirty="0">
              <a:solidFill>
                <a:prstClr val="black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91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734" y="188640"/>
            <a:ext cx="3924969" cy="83869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Queens Court </a:t>
            </a:r>
            <a:br>
              <a:rPr lang="en-US" altLang="zh-TW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altLang="zh-TW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 Home</a:t>
            </a:r>
            <a:r>
              <a:rPr lang="zh-TW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TW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UK</a:t>
            </a:r>
            <a:endParaRPr lang="zh-HK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716" r="11572" b="-716"/>
          <a:stretch/>
        </p:blipFill>
        <p:spPr>
          <a:xfrm>
            <a:off x="4427985" y="42374"/>
            <a:ext cx="4661070" cy="450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AE8F-AA3F-4EA9-94D6-EC8E3BA2E4AE}" type="slidenum">
              <a:rPr lang="zh-HK" altLang="en-US" smtClean="0">
                <a:solidFill>
                  <a:prstClr val="black"/>
                </a:solidFill>
              </a:rPr>
              <a:pPr/>
              <a:t>8</a:t>
            </a:fld>
            <a:endParaRPr lang="zh-HK" altLang="en-US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16069"/>
          <a:stretch/>
        </p:blipFill>
        <p:spPr>
          <a:xfrm>
            <a:off x="280530" y="1196752"/>
            <a:ext cx="3924969" cy="377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cpp217\AppData\Local\Microsoft\Windows\Temporary Internet Files\Content.IE5\2QWSJJQQ\MC9004343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4139"/>
            <a:ext cx="951322" cy="9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932040" y="1772816"/>
            <a:ext cx="242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Life Story Book</a:t>
            </a:r>
            <a:endParaRPr lang="zh-HK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Picture 2" descr="F:\Study Tour\IMG_00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71" r="601" b="-2071"/>
          <a:stretch/>
        </p:blipFill>
        <p:spPr bwMode="auto">
          <a:xfrm>
            <a:off x="4427984" y="4338693"/>
            <a:ext cx="4608512" cy="263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3206" y="5847190"/>
            <a:ext cx="4536504" cy="73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en-US" altLang="zh-HK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Bereavement care</a:t>
            </a:r>
            <a:endParaRPr lang="zh-HK" alt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0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9026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b="9795"/>
          <a:stretch/>
        </p:blipFill>
        <p:spPr>
          <a:xfrm>
            <a:off x="-34652" y="2902638"/>
            <a:ext cx="5182716" cy="327634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-34653" y="6144380"/>
            <a:ext cx="9178652" cy="984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TW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荃灣區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間院舍參加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4"/>
          <a:stretch/>
        </p:blipFill>
        <p:spPr>
          <a:xfrm>
            <a:off x="4254841" y="2902638"/>
            <a:ext cx="4889159" cy="32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028-3d-cube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268</TotalTime>
  <Words>1775</Words>
  <Application>Microsoft Office PowerPoint</Application>
  <PresentationFormat>如螢幕大小 (4:3)</PresentationFormat>
  <Paragraphs>278</Paragraphs>
  <Slides>30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3028-3d-cubes-powerpoint-template</vt:lpstr>
      <vt:lpstr>怎樣支援安老院舍 推行 臨終照顧服務 23.06.2017</vt:lpstr>
      <vt:lpstr>何謂好死 – Good Death</vt:lpstr>
      <vt:lpstr>PowerPoint 簡報</vt:lpstr>
      <vt:lpstr>Hong Kong Mortality Data (Department of Health, 2010)</vt:lpstr>
      <vt:lpstr>PowerPoint 簡報</vt:lpstr>
      <vt:lpstr>PRESS RELEASE</vt:lpstr>
      <vt:lpstr>PRESS RELEASE </vt:lpstr>
      <vt:lpstr>Queens Court  Care Home in UK</vt:lpstr>
      <vt:lpstr>PowerPoint 簡報</vt:lpstr>
      <vt:lpstr>PowerPoint 簡報</vt:lpstr>
      <vt:lpstr>PowerPoint 簡報</vt:lpstr>
      <vt:lpstr>疼痛</vt:lpstr>
      <vt:lpstr>口腔清潔</vt:lpstr>
      <vt:lpstr>皮膚破損</vt:lpstr>
      <vt:lpstr>皮膚護理</vt:lpstr>
      <vt:lpstr>PowerPoint 簡報</vt:lpstr>
      <vt:lpstr>PowerPoint 簡報</vt:lpstr>
      <vt:lpstr>PowerPoint 簡報</vt:lpstr>
      <vt:lpstr>如何準備</vt:lpstr>
      <vt:lpstr>PowerPoint 簡報</vt:lpstr>
      <vt:lpstr>適合安寧在院舍的晚期病患</vt:lpstr>
      <vt:lpstr>合作伙伴</vt:lpstr>
      <vt:lpstr>PowerPoint 簡報</vt:lpstr>
      <vt:lpstr>評估長者晚期的護理需要</vt:lpstr>
      <vt:lpstr>緊密合作和良好溝通</vt:lpstr>
      <vt:lpstr>治療護理策略</vt:lpstr>
      <vt:lpstr>個案分享 </vt:lpstr>
      <vt:lpstr>個案分享 </vt:lpstr>
      <vt:lpstr>如何支持病者及家人方法</vt:lpstr>
      <vt:lpstr>PowerPoint 簡報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 USER</dc:creator>
  <cp:lastModifiedBy>Gloria Chun</cp:lastModifiedBy>
  <cp:revision>43</cp:revision>
  <dcterms:created xsi:type="dcterms:W3CDTF">2017-01-13T01:33:09Z</dcterms:created>
  <dcterms:modified xsi:type="dcterms:W3CDTF">2017-06-18T10:56:23Z</dcterms:modified>
</cp:coreProperties>
</file>